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64" r:id="rId4"/>
    <p:sldId id="275" r:id="rId5"/>
    <p:sldId id="276" r:id="rId6"/>
    <p:sldId id="277" r:id="rId7"/>
    <p:sldId id="295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9" r:id="rId19"/>
    <p:sldId id="297" r:id="rId20"/>
    <p:sldId id="298" r:id="rId21"/>
    <p:sldId id="291" r:id="rId22"/>
    <p:sldId id="299" r:id="rId23"/>
    <p:sldId id="290" r:id="rId24"/>
    <p:sldId id="300" r:id="rId25"/>
    <p:sldId id="301" r:id="rId26"/>
    <p:sldId id="302" r:id="rId27"/>
    <p:sldId id="303" r:id="rId28"/>
    <p:sldId id="292" r:id="rId29"/>
    <p:sldId id="293" r:id="rId30"/>
    <p:sldId id="304" r:id="rId31"/>
    <p:sldId id="273" r:id="rId32"/>
    <p:sldId id="305" r:id="rId33"/>
    <p:sldId id="306" r:id="rId34"/>
    <p:sldId id="294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18" autoAdjust="0"/>
  </p:normalViewPr>
  <p:slideViewPr>
    <p:cSldViewPr>
      <p:cViewPr>
        <p:scale>
          <a:sx n="100" d="100"/>
          <a:sy n="100" d="100"/>
        </p:scale>
        <p:origin x="-28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9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C585B4-EBD0-4E5C-B7E5-A476B5782428}" type="datetimeFigureOut">
              <a:rPr lang="en-US"/>
              <a:pPr>
                <a:defRPr/>
              </a:pPr>
              <a:t>9/20/2012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339BF4-7485-464F-BF47-4F7593068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CB60BD-95BC-4EEB-9DE8-B94E6AAF8AC5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23BDC1-DBDB-424B-B046-9753DF350B4F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C25646-36D4-4C26-B1AF-D655E25007C1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C071B7-7C4A-4EFC-B3DD-30E56D5D7E36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38D0C7-311E-417E-BD65-9A4ED8C01D5B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339018-AD3C-46B6-8A4A-0B45F93027EF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1376A0-DC1A-43FB-B625-5BC8C0D7BDAB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4AC8DF-B816-46EE-94A0-1A5986B63516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734675-260D-4FF5-88EC-2F25118A1B35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6DA2BD-613E-4DB2-8C11-674D26D21B74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6DFF0F-DBBE-43F1-A92E-6AFA51BE817B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FC07D2-F364-4FA9-8C1F-8A171EC1FBB4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3FDE46-A180-4B01-8158-B7D4D5DA9BCF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0B920D-AE64-4883-9572-8C5585D3ED6C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152400" y="6553200"/>
            <a:ext cx="58674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E6672-0A7B-454E-B09E-6CB56C3C29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2891E-356E-4F38-9958-C4D9BA9EE0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58674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BD3D8-EE8B-4468-B297-298F85A23B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58674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8"/>
          <p:cNvSpPr txBox="1">
            <a:spLocks/>
          </p:cNvSpPr>
          <p:nvPr userDrawn="1"/>
        </p:nvSpPr>
        <p:spPr>
          <a:xfrm>
            <a:off x="152400" y="6553200"/>
            <a:ext cx="5867400" cy="22860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defRPr/>
            </a:pPr>
            <a:r>
              <a:rPr lang="en-US" sz="1200">
                <a:solidFill>
                  <a:srgbClr val="045C75"/>
                </a:solidFill>
                <a:latin typeface="Constantia" pitchFamily="18" charset="0"/>
              </a:rPr>
              <a:t>Copyright © 2013 Pearson Education, Inc. Publishing as Prentice Hall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5500174-57FA-49B3-81A2-4E2225E02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8"/>
          <p:cNvSpPr txBox="1">
            <a:spLocks/>
          </p:cNvSpPr>
          <p:nvPr userDrawn="1"/>
        </p:nvSpPr>
        <p:spPr>
          <a:xfrm>
            <a:off x="152400" y="6553200"/>
            <a:ext cx="5867400" cy="22860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defRPr/>
            </a:pPr>
            <a:r>
              <a:rPr lang="en-US" sz="1200">
                <a:solidFill>
                  <a:srgbClr val="045C75"/>
                </a:solidFill>
                <a:latin typeface="Constantia" pitchFamily="18" charset="0"/>
              </a:rPr>
              <a:t>Copyright © 2013 Pearson Education, Inc. Publishing as Prentice Hall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09DADC4-3FC6-4AF7-BA9E-10ED90D1CA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8"/>
          <p:cNvSpPr txBox="1">
            <a:spLocks/>
          </p:cNvSpPr>
          <p:nvPr userDrawn="1"/>
        </p:nvSpPr>
        <p:spPr>
          <a:xfrm>
            <a:off x="304800" y="6553200"/>
            <a:ext cx="5867400" cy="22860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defRPr/>
            </a:pPr>
            <a:r>
              <a:rPr lang="en-US" sz="1200">
                <a:solidFill>
                  <a:srgbClr val="D1EAEE"/>
                </a:solidFill>
                <a:latin typeface="Constantia" pitchFamily="18" charset="0"/>
              </a:rPr>
              <a:t>Copyright © 2013 Pearson Education, Inc. Publishing as Prentice Hall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8F426-6797-440A-B65A-45579A685F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8"/>
          <p:cNvSpPr txBox="1">
            <a:spLocks/>
          </p:cNvSpPr>
          <p:nvPr userDrawn="1"/>
        </p:nvSpPr>
        <p:spPr>
          <a:xfrm>
            <a:off x="152400" y="6553200"/>
            <a:ext cx="5867400" cy="22860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defRPr/>
            </a:pPr>
            <a:r>
              <a:rPr lang="en-US" sz="1200">
                <a:solidFill>
                  <a:srgbClr val="045C75"/>
                </a:solidFill>
                <a:latin typeface="Constantia" pitchFamily="18" charset="0"/>
              </a:rPr>
              <a:t>Copyright © 2013 Pearson Education, Inc. Publishing as Prentice Hall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E730F-7B48-4677-BD4A-BB857D2025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9ABF0-3BEF-4339-A1E7-E7B90CB2CB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58674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8"/>
          <p:cNvSpPr txBox="1">
            <a:spLocks/>
          </p:cNvSpPr>
          <p:nvPr userDrawn="1"/>
        </p:nvSpPr>
        <p:spPr>
          <a:xfrm>
            <a:off x="304800" y="6553200"/>
            <a:ext cx="5867400" cy="22860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defRPr/>
            </a:pPr>
            <a:r>
              <a:rPr lang="en-US" sz="1200">
                <a:solidFill>
                  <a:srgbClr val="045C75"/>
                </a:solidFill>
                <a:latin typeface="Constantia" pitchFamily="18" charset="0"/>
              </a:rPr>
              <a:t>Copyright © 2013 Pearson Education, Inc. Publishing as Prentice Hall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911B1-EF5D-40FA-9A39-EEEDBF0ADA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8"/>
          <p:cNvSpPr txBox="1">
            <a:spLocks/>
          </p:cNvSpPr>
          <p:nvPr userDrawn="1"/>
        </p:nvSpPr>
        <p:spPr>
          <a:xfrm>
            <a:off x="304800" y="6553200"/>
            <a:ext cx="5867400" cy="22860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defRPr/>
            </a:pPr>
            <a:r>
              <a:rPr lang="en-US" sz="1200">
                <a:solidFill>
                  <a:srgbClr val="045C75"/>
                </a:solidFill>
                <a:latin typeface="Constantia" pitchFamily="18" charset="0"/>
              </a:rPr>
              <a:t>Copyright © 2013 Pearson Education, Inc. Publishing as Prentice Hall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B4DDE-66ED-43BC-9F38-E4A2DA26A8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D39C1-9540-4B27-917C-5FDF5F9247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58674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C2BBE-85DA-4232-8029-61384A33B9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58674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DC6351-1F40-46E8-B291-60FBEEBD64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en-US" sz="4800" smtClean="0"/>
              <a:t>Why Project Management?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D1EAEE"/>
                </a:solidFill>
                <a:cs typeface="Arial" charset="0"/>
              </a:rPr>
              <a:t>01-0</a:t>
            </a:r>
            <a:fld id="{4474CC75-EE4D-42C6-86BB-C0D19D299462}" type="slidenum">
              <a:rPr lang="en-US">
                <a:solidFill>
                  <a:srgbClr val="D1EAE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solidFill>
                <a:srgbClr val="D1EAEE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eaLnBrk="1" hangingPunct="1"/>
            <a:r>
              <a:rPr lang="en-US" smtClean="0"/>
              <a:t>General Project Characteristics</a:t>
            </a:r>
            <a:endParaRPr lang="en-US" sz="2000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Entail </a:t>
            </a:r>
            <a:r>
              <a:rPr lang="en-US" sz="2400" b="1" i="1" smtClean="0">
                <a:solidFill>
                  <a:srgbClr val="FF0000"/>
                </a:solidFill>
              </a:rPr>
              <a:t>crossing</a:t>
            </a:r>
            <a:r>
              <a:rPr lang="en-US" sz="2400" smtClean="0"/>
              <a:t> functional and organization </a:t>
            </a:r>
            <a:r>
              <a:rPr lang="en-US" sz="2400" b="1" i="1" smtClean="0">
                <a:solidFill>
                  <a:srgbClr val="FF0000"/>
                </a:solidFill>
              </a:rPr>
              <a:t>boundaries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b="1" i="1" smtClean="0">
                <a:solidFill>
                  <a:srgbClr val="FF0000"/>
                </a:solidFill>
              </a:rPr>
              <a:t>Traditional management functions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of planning, organizing, motivating, directing, and controlling apply 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Principal outcomes are the </a:t>
            </a:r>
            <a:r>
              <a:rPr lang="en-US" sz="2400" b="1" i="1" smtClean="0">
                <a:solidFill>
                  <a:srgbClr val="FF0000"/>
                </a:solidFill>
              </a:rPr>
              <a:t>satisfaction of customer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requirements within </a:t>
            </a:r>
            <a:r>
              <a:rPr lang="en-US" sz="2400" b="1" i="1" smtClean="0">
                <a:solidFill>
                  <a:srgbClr val="FF0000"/>
                </a:solidFill>
              </a:rPr>
              <a:t>technical</a:t>
            </a:r>
            <a:r>
              <a:rPr lang="en-US" sz="2400" smtClean="0">
                <a:solidFill>
                  <a:srgbClr val="FF0000"/>
                </a:solidFill>
              </a:rPr>
              <a:t>, </a:t>
            </a:r>
            <a:r>
              <a:rPr lang="en-US" sz="2400" b="1" i="1" smtClean="0">
                <a:solidFill>
                  <a:srgbClr val="FF0000"/>
                </a:solidFill>
              </a:rPr>
              <a:t>cost</a:t>
            </a:r>
            <a:r>
              <a:rPr lang="en-US" sz="2400" smtClean="0"/>
              <a:t>, and </a:t>
            </a:r>
            <a:r>
              <a:rPr lang="en-US" sz="2400" b="1" i="1" smtClean="0">
                <a:solidFill>
                  <a:srgbClr val="FF0000"/>
                </a:solidFill>
              </a:rPr>
              <a:t>schedule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b="1" i="1" smtClean="0">
                <a:solidFill>
                  <a:srgbClr val="FF0000"/>
                </a:solidFill>
              </a:rPr>
              <a:t>objectives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b="1" i="1" smtClean="0">
                <a:solidFill>
                  <a:srgbClr val="FF0000"/>
                </a:solidFill>
              </a:rPr>
              <a:t>Terminated</a:t>
            </a:r>
            <a:r>
              <a:rPr lang="en-US" sz="2400" smtClean="0"/>
              <a:t> upon successful completion of performance objectives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</a:t>
            </a:r>
            <a:fld id="{F7BC822F-6330-4621-914E-139D27F7A4D0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smtClean="0"/>
              <a:t>Process &amp; Project Management   </a:t>
            </a:r>
            <a:r>
              <a:rPr lang="en-US" sz="1800" dirty="0" smtClean="0"/>
              <a:t>(Table 1.1)</a:t>
            </a:r>
          </a:p>
        </p:txBody>
      </p:sp>
      <p:sp>
        <p:nvSpPr>
          <p:cNvPr id="10244" name="Text Box 76"/>
          <p:cNvSpPr txBox="1">
            <a:spLocks noChangeArrowheads="1"/>
          </p:cNvSpPr>
          <p:nvPr/>
        </p:nvSpPr>
        <p:spPr bwMode="auto">
          <a:xfrm>
            <a:off x="358775" y="1304925"/>
            <a:ext cx="4103688" cy="5078413"/>
          </a:xfrm>
          <a:prstGeom prst="rect">
            <a:avLst/>
          </a:prstGeom>
          <a:noFill/>
          <a:ln w="25400" algn="ctr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 type="none" w="lg" len="lg"/>
          </a:ln>
          <a:extLst>
            <a:ext uri="{909E8E84-426E-40DD-AFC4-6F175D3DCCD1}"/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>
                <a:cs typeface="+mn-cs"/>
              </a:rPr>
              <a:t>Process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cs typeface="+mn-cs"/>
              </a:rPr>
              <a:t>Repeat process or product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cs typeface="+mn-cs"/>
              </a:rPr>
              <a:t>Several objectives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cs typeface="+mn-cs"/>
              </a:rPr>
              <a:t>Ongoing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cs typeface="+mn-cs"/>
              </a:rPr>
              <a:t>People are homogeneous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cs typeface="+mn-cs"/>
              </a:rPr>
              <a:t>Systems in place to integrate efforts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cs typeface="+mn-cs"/>
              </a:rPr>
              <a:t>Performance, cost, &amp; time known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dirty="0">
              <a:cs typeface="+mn-cs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cs typeface="+mn-cs"/>
              </a:rPr>
              <a:t>Part of the line organization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cs typeface="+mn-cs"/>
              </a:rPr>
              <a:t>Bastions of established practice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cs typeface="+mn-cs"/>
              </a:rPr>
              <a:t>Supports status </a:t>
            </a:r>
            <a:r>
              <a:rPr lang="en-US" dirty="0" smtClean="0">
                <a:cs typeface="+mn-cs"/>
              </a:rPr>
              <a:t>quo</a:t>
            </a:r>
            <a:endParaRPr lang="en-US" dirty="0">
              <a:cs typeface="+mn-cs"/>
            </a:endParaRPr>
          </a:p>
        </p:txBody>
      </p:sp>
      <p:sp>
        <p:nvSpPr>
          <p:cNvPr id="10245" name="Text Box 78"/>
          <p:cNvSpPr txBox="1">
            <a:spLocks noChangeArrowheads="1"/>
          </p:cNvSpPr>
          <p:nvPr/>
        </p:nvSpPr>
        <p:spPr bwMode="auto">
          <a:xfrm>
            <a:off x="4608513" y="1304925"/>
            <a:ext cx="4211637" cy="5078413"/>
          </a:xfrm>
          <a:prstGeom prst="rect">
            <a:avLst/>
          </a:prstGeom>
          <a:noFill/>
          <a:ln w="25400" algn="ctr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 type="none" w="lg" len="lg"/>
          </a:ln>
          <a:extLst>
            <a:ext uri="{909E8E84-426E-40DD-AFC4-6F175D3DCCD1}"/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>
                <a:cs typeface="+mn-cs"/>
              </a:rPr>
              <a:t>Project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cs typeface="+mn-cs"/>
              </a:rPr>
              <a:t>New process or product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cs typeface="+mn-cs"/>
              </a:rPr>
              <a:t>One objective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cs typeface="+mn-cs"/>
              </a:rPr>
              <a:t>One shot – limited life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cs typeface="+mn-cs"/>
              </a:rPr>
              <a:t>More heterogeneous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cs typeface="+mn-cs"/>
              </a:rPr>
              <a:t>Systems must be created to integrate efforts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cs typeface="+mn-cs"/>
              </a:rPr>
              <a:t>Performance, cost &amp; time less certain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cs typeface="+mn-cs"/>
              </a:rPr>
              <a:t>Outside of line organization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cs typeface="+mn-cs"/>
              </a:rPr>
              <a:t>Violates established practice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cs typeface="+mn-cs"/>
              </a:rPr>
              <a:t>Upsets status </a:t>
            </a:r>
            <a:r>
              <a:rPr lang="en-US" dirty="0" smtClean="0">
                <a:cs typeface="+mn-cs"/>
              </a:rPr>
              <a:t>quo</a:t>
            </a:r>
            <a:endParaRPr lang="en-US" dirty="0"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</a:t>
            </a:r>
            <a:fld id="{AE077CC7-DDA0-44A0-B1CD-5294634CC4CA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eaLnBrk="1" hangingPunct="1"/>
            <a:r>
              <a:rPr lang="en-US" smtClean="0"/>
              <a:t>Project Success Rates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Software &amp; hardware projects </a:t>
            </a:r>
            <a:r>
              <a:rPr lang="en-US" sz="2400" b="1" i="1" smtClean="0">
                <a:solidFill>
                  <a:srgbClr val="FF0000"/>
                </a:solidFill>
              </a:rPr>
              <a:t>fail at a 65% </a:t>
            </a:r>
            <a:r>
              <a:rPr lang="en-US" sz="2400" smtClean="0"/>
              <a:t>rate,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i="1" smtClean="0">
                <a:solidFill>
                  <a:srgbClr val="FF0000"/>
                </a:solidFill>
              </a:rPr>
              <a:t>Over half</a:t>
            </a:r>
            <a:r>
              <a:rPr lang="en-US" sz="2400" b="1" i="1" smtClean="0"/>
              <a:t> </a:t>
            </a:r>
            <a:r>
              <a:rPr lang="en-US" sz="2400" smtClean="0"/>
              <a:t>of all IT projects become </a:t>
            </a:r>
            <a:r>
              <a:rPr lang="en-US" sz="2400" b="1" i="1" smtClean="0">
                <a:solidFill>
                  <a:srgbClr val="FF0000"/>
                </a:solidFill>
              </a:rPr>
              <a:t>runaways,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i="1" smtClean="0">
                <a:solidFill>
                  <a:srgbClr val="FF0000"/>
                </a:solidFill>
              </a:rPr>
              <a:t>Only 30%</a:t>
            </a:r>
            <a:r>
              <a:rPr lang="en-US" sz="2400" smtClean="0"/>
              <a:t> of technology-based projects and programs are a success.</a:t>
            </a:r>
            <a:endParaRPr lang="en-US" sz="2400" b="1" i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Only </a:t>
            </a:r>
            <a:r>
              <a:rPr lang="en-US" sz="2400" b="1" i="1" smtClean="0">
                <a:solidFill>
                  <a:srgbClr val="FF0000"/>
                </a:solidFill>
              </a:rPr>
              <a:t>2.5%</a:t>
            </a:r>
            <a:r>
              <a:rPr lang="en-US" sz="2400" b="1" i="1" smtClean="0"/>
              <a:t> </a:t>
            </a:r>
            <a:r>
              <a:rPr lang="en-US" sz="2400" smtClean="0"/>
              <a:t>of global businesses achieve 100% </a:t>
            </a:r>
            <a:r>
              <a:rPr lang="en-US" sz="2400" b="1" i="1" smtClean="0">
                <a:solidFill>
                  <a:srgbClr val="FF0000"/>
                </a:solidFill>
              </a:rPr>
              <a:t>project success </a:t>
            </a:r>
            <a:r>
              <a:rPr lang="en-US" sz="2400" smtClean="0"/>
              <a:t>and over </a:t>
            </a:r>
            <a:r>
              <a:rPr lang="en-US" sz="2400" b="1" i="1" smtClean="0">
                <a:solidFill>
                  <a:srgbClr val="FF0000"/>
                </a:solidFill>
              </a:rPr>
              <a:t>50% </a:t>
            </a:r>
            <a:r>
              <a:rPr lang="en-US" sz="2400" smtClean="0"/>
              <a:t>of global business </a:t>
            </a:r>
            <a:r>
              <a:rPr lang="en-US" sz="2400" b="1" i="1" smtClean="0">
                <a:solidFill>
                  <a:srgbClr val="FF0000"/>
                </a:solidFill>
              </a:rPr>
              <a:t>projects fail</a:t>
            </a:r>
            <a:r>
              <a:rPr lang="en-US" sz="2400" b="1" i="1" smtClean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i="1" smtClean="0">
                <a:solidFill>
                  <a:srgbClr val="FF0000"/>
                </a:solidFill>
              </a:rPr>
              <a:t>Average success </a:t>
            </a:r>
            <a:r>
              <a:rPr lang="en-US" sz="2400" smtClean="0"/>
              <a:t>of business-critical application development projects is </a:t>
            </a:r>
            <a:r>
              <a:rPr lang="en-US" sz="2400" b="1" i="1" smtClean="0">
                <a:solidFill>
                  <a:srgbClr val="FF0000"/>
                </a:solidFill>
              </a:rPr>
              <a:t>32%</a:t>
            </a:r>
            <a:r>
              <a:rPr lang="en-US" sz="2400" smtClean="0"/>
              <a:t>, and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Approximately </a:t>
            </a:r>
            <a:r>
              <a:rPr lang="en-US" sz="2400" b="1" i="1" smtClean="0">
                <a:solidFill>
                  <a:srgbClr val="FF0000"/>
                </a:solidFill>
              </a:rPr>
              <a:t>42%</a:t>
            </a:r>
            <a:r>
              <a:rPr lang="en-US" sz="2400" smtClean="0"/>
              <a:t> of the 1,200 Iraq reconstruction projects were </a:t>
            </a:r>
            <a:r>
              <a:rPr lang="en-US" sz="2400" b="1" i="1" smtClean="0">
                <a:solidFill>
                  <a:srgbClr val="FF0000"/>
                </a:solidFill>
              </a:rPr>
              <a:t>eventually terminated </a:t>
            </a:r>
            <a:r>
              <a:rPr lang="en-US" sz="2400" smtClean="0"/>
              <a:t>due to mismanagement or shoddy construction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</a:t>
            </a:r>
            <a:fld id="{F7109371-807E-4012-8FED-94DA30AAB5B3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eaLnBrk="1" hangingPunct="1"/>
            <a:r>
              <a:rPr lang="en-US" smtClean="0"/>
              <a:t>Why are Projects Important?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140000"/>
              </a:lnSpc>
              <a:buFontTx/>
              <a:buAutoNum type="arabicPeriod"/>
            </a:pPr>
            <a:r>
              <a:rPr lang="en-US" smtClean="0"/>
              <a:t>Shortened product life cycles</a:t>
            </a:r>
          </a:p>
          <a:p>
            <a:pPr marL="533400" indent="-533400" eaLnBrk="1" hangingPunct="1">
              <a:lnSpc>
                <a:spcPct val="140000"/>
              </a:lnSpc>
              <a:buFontTx/>
              <a:buAutoNum type="arabicPeriod"/>
            </a:pPr>
            <a:r>
              <a:rPr lang="en-US" smtClean="0"/>
              <a:t>Narrow product launch windows</a:t>
            </a:r>
          </a:p>
          <a:p>
            <a:pPr marL="533400" indent="-533400" eaLnBrk="1" hangingPunct="1">
              <a:lnSpc>
                <a:spcPct val="140000"/>
              </a:lnSpc>
              <a:buFontTx/>
              <a:buAutoNum type="arabicPeriod"/>
            </a:pPr>
            <a:r>
              <a:rPr lang="en-US" smtClean="0"/>
              <a:t>Increasingly complex and technical products</a:t>
            </a:r>
          </a:p>
          <a:p>
            <a:pPr marL="533400" indent="-533400" eaLnBrk="1" hangingPunct="1">
              <a:lnSpc>
                <a:spcPct val="140000"/>
              </a:lnSpc>
              <a:buFontTx/>
              <a:buAutoNum type="arabicPeriod"/>
            </a:pPr>
            <a:r>
              <a:rPr lang="en-US" smtClean="0"/>
              <a:t>Emergence of global markets</a:t>
            </a:r>
          </a:p>
          <a:p>
            <a:pPr marL="533400" indent="-533400" eaLnBrk="1" hangingPunct="1">
              <a:lnSpc>
                <a:spcPct val="140000"/>
              </a:lnSpc>
              <a:buFontTx/>
              <a:buAutoNum type="arabicPeriod"/>
            </a:pPr>
            <a:r>
              <a:rPr lang="en-US" smtClean="0"/>
              <a:t>Economic period marked by low inflation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</a:t>
            </a:r>
            <a:fld id="{186FB9B2-78AB-475E-923D-1B2E5A0C8766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95350"/>
          </a:xfrm>
        </p:spPr>
        <p:txBody>
          <a:bodyPr/>
          <a:lstStyle/>
          <a:p>
            <a:pPr eaLnBrk="1" hangingPunct="1"/>
            <a:r>
              <a:rPr lang="en-US" smtClean="0"/>
              <a:t>Project Life Cycles</a:t>
            </a:r>
          </a:p>
        </p:txBody>
      </p:sp>
      <p:sp>
        <p:nvSpPr>
          <p:cNvPr id="36866" name="Text Box 12"/>
          <p:cNvSpPr txBox="1">
            <a:spLocks noChangeArrowheads="1"/>
          </p:cNvSpPr>
          <p:nvPr/>
        </p:nvSpPr>
        <p:spPr bwMode="auto">
          <a:xfrm>
            <a:off x="358775" y="1484313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Man Hours</a:t>
            </a:r>
          </a:p>
        </p:txBody>
      </p:sp>
      <p:grpSp>
        <p:nvGrpSpPr>
          <p:cNvPr id="36867" name="Group 11"/>
          <p:cNvGrpSpPr>
            <a:grpSpLocks/>
          </p:cNvGrpSpPr>
          <p:nvPr/>
        </p:nvGrpSpPr>
        <p:grpSpPr bwMode="auto">
          <a:xfrm>
            <a:off x="755650" y="1628775"/>
            <a:ext cx="7596188" cy="3529013"/>
            <a:chOff x="1202" y="1026"/>
            <a:chExt cx="3810" cy="2223"/>
          </a:xfrm>
        </p:grpSpPr>
        <p:sp>
          <p:nvSpPr>
            <p:cNvPr id="36894" name="Line 5"/>
            <p:cNvSpPr>
              <a:spLocks noChangeShapeType="1"/>
            </p:cNvSpPr>
            <p:nvPr/>
          </p:nvSpPr>
          <p:spPr bwMode="auto">
            <a:xfrm>
              <a:off x="1202" y="3249"/>
              <a:ext cx="381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5" name="Line 6"/>
            <p:cNvSpPr>
              <a:spLocks noChangeShapeType="1"/>
            </p:cNvSpPr>
            <p:nvPr/>
          </p:nvSpPr>
          <p:spPr bwMode="auto">
            <a:xfrm flipV="1">
              <a:off x="1202" y="1026"/>
              <a:ext cx="0" cy="22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68" name="Text Box 7"/>
          <p:cNvSpPr txBox="1">
            <a:spLocks noChangeArrowheads="1"/>
          </p:cNvSpPr>
          <p:nvPr/>
        </p:nvSpPr>
        <p:spPr bwMode="auto">
          <a:xfrm>
            <a:off x="650875" y="515778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Conceptualization</a:t>
            </a:r>
          </a:p>
        </p:txBody>
      </p:sp>
      <p:sp>
        <p:nvSpPr>
          <p:cNvPr id="36869" name="Text Box 8"/>
          <p:cNvSpPr txBox="1">
            <a:spLocks noChangeArrowheads="1"/>
          </p:cNvSpPr>
          <p:nvPr/>
        </p:nvSpPr>
        <p:spPr bwMode="auto">
          <a:xfrm>
            <a:off x="2232025" y="515778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Planning</a:t>
            </a:r>
          </a:p>
        </p:txBody>
      </p:sp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4211638" y="515778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Execution</a:t>
            </a:r>
          </a:p>
        </p:txBody>
      </p:sp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6264275" y="515778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Termination</a:t>
            </a:r>
          </a:p>
        </p:txBody>
      </p:sp>
      <p:sp>
        <p:nvSpPr>
          <p:cNvPr id="36872" name="Line 14"/>
          <p:cNvSpPr>
            <a:spLocks noChangeShapeType="1"/>
          </p:cNvSpPr>
          <p:nvPr/>
        </p:nvSpPr>
        <p:spPr bwMode="auto">
          <a:xfrm flipV="1">
            <a:off x="2519363" y="1989138"/>
            <a:ext cx="0" cy="313213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Line 15"/>
          <p:cNvSpPr>
            <a:spLocks noChangeShapeType="1"/>
          </p:cNvSpPr>
          <p:nvPr/>
        </p:nvSpPr>
        <p:spPr bwMode="auto">
          <a:xfrm flipV="1">
            <a:off x="3851275" y="2024063"/>
            <a:ext cx="0" cy="313213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Line 16"/>
          <p:cNvSpPr>
            <a:spLocks noChangeShapeType="1"/>
          </p:cNvSpPr>
          <p:nvPr/>
        </p:nvSpPr>
        <p:spPr bwMode="auto">
          <a:xfrm flipV="1">
            <a:off x="6551613" y="2024063"/>
            <a:ext cx="0" cy="313213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Rectangle 17"/>
          <p:cNvSpPr>
            <a:spLocks noChangeArrowheads="1"/>
          </p:cNvSpPr>
          <p:nvPr/>
        </p:nvSpPr>
        <p:spPr bwMode="auto">
          <a:xfrm>
            <a:off x="814388" y="5013325"/>
            <a:ext cx="323850" cy="1444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254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326" name="Rectangle 18"/>
          <p:cNvSpPr>
            <a:spLocks noChangeArrowheads="1"/>
          </p:cNvSpPr>
          <p:nvPr/>
        </p:nvSpPr>
        <p:spPr bwMode="auto">
          <a:xfrm>
            <a:off x="1246188" y="4868863"/>
            <a:ext cx="323850" cy="28892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254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cs typeface="+mn-cs"/>
            </a:endParaRPr>
          </a:p>
        </p:txBody>
      </p:sp>
      <p:sp>
        <p:nvSpPr>
          <p:cNvPr id="13327" name="Rectangle 19"/>
          <p:cNvSpPr>
            <a:spLocks noChangeArrowheads="1"/>
          </p:cNvSpPr>
          <p:nvPr/>
        </p:nvSpPr>
        <p:spPr bwMode="auto">
          <a:xfrm>
            <a:off x="1641475" y="4797425"/>
            <a:ext cx="323850" cy="3603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254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328" name="Rectangle 20"/>
          <p:cNvSpPr>
            <a:spLocks noChangeArrowheads="1"/>
          </p:cNvSpPr>
          <p:nvPr/>
        </p:nvSpPr>
        <p:spPr bwMode="auto">
          <a:xfrm>
            <a:off x="2073275" y="4689475"/>
            <a:ext cx="323850" cy="4683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254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329" name="Rectangle 21"/>
          <p:cNvSpPr>
            <a:spLocks noChangeArrowheads="1"/>
          </p:cNvSpPr>
          <p:nvPr/>
        </p:nvSpPr>
        <p:spPr bwMode="auto">
          <a:xfrm>
            <a:off x="2635250" y="4465638"/>
            <a:ext cx="323850" cy="69373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254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cs typeface="+mn-cs"/>
            </a:endParaRPr>
          </a:p>
        </p:txBody>
      </p:sp>
      <p:sp>
        <p:nvSpPr>
          <p:cNvPr id="13330" name="Rectangle 22"/>
          <p:cNvSpPr>
            <a:spLocks noChangeArrowheads="1"/>
          </p:cNvSpPr>
          <p:nvPr/>
        </p:nvSpPr>
        <p:spPr bwMode="auto">
          <a:xfrm>
            <a:off x="3024188" y="4268788"/>
            <a:ext cx="323850" cy="8874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254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331" name="Rectangle 23"/>
          <p:cNvSpPr>
            <a:spLocks noChangeArrowheads="1"/>
          </p:cNvSpPr>
          <p:nvPr/>
        </p:nvSpPr>
        <p:spPr bwMode="auto">
          <a:xfrm>
            <a:off x="3438525" y="3994150"/>
            <a:ext cx="323850" cy="115252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254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332" name="Rectangle 24"/>
          <p:cNvSpPr>
            <a:spLocks noChangeArrowheads="1"/>
          </p:cNvSpPr>
          <p:nvPr/>
        </p:nvSpPr>
        <p:spPr bwMode="auto">
          <a:xfrm>
            <a:off x="3983038" y="3824288"/>
            <a:ext cx="323850" cy="13335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254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cs typeface="+mn-cs"/>
            </a:endParaRPr>
          </a:p>
        </p:txBody>
      </p:sp>
      <p:sp>
        <p:nvSpPr>
          <p:cNvPr id="13333" name="Rectangle 25"/>
          <p:cNvSpPr>
            <a:spLocks noChangeArrowheads="1"/>
          </p:cNvSpPr>
          <p:nvPr/>
        </p:nvSpPr>
        <p:spPr bwMode="auto">
          <a:xfrm>
            <a:off x="4378325" y="3494088"/>
            <a:ext cx="323850" cy="16637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254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334" name="Rectangle 26"/>
          <p:cNvSpPr>
            <a:spLocks noChangeArrowheads="1"/>
          </p:cNvSpPr>
          <p:nvPr/>
        </p:nvSpPr>
        <p:spPr bwMode="auto">
          <a:xfrm>
            <a:off x="4810125" y="2997200"/>
            <a:ext cx="323850" cy="216058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254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335" name="Rectangle 27"/>
          <p:cNvSpPr>
            <a:spLocks noChangeArrowheads="1"/>
          </p:cNvSpPr>
          <p:nvPr/>
        </p:nvSpPr>
        <p:spPr bwMode="auto">
          <a:xfrm>
            <a:off x="7523163" y="4400550"/>
            <a:ext cx="323850" cy="75723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254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cs typeface="+mn-cs"/>
            </a:endParaRPr>
          </a:p>
        </p:txBody>
      </p:sp>
      <p:sp>
        <p:nvSpPr>
          <p:cNvPr id="13336" name="Rectangle 28"/>
          <p:cNvSpPr>
            <a:spLocks noChangeArrowheads="1"/>
          </p:cNvSpPr>
          <p:nvPr/>
        </p:nvSpPr>
        <p:spPr bwMode="auto">
          <a:xfrm>
            <a:off x="7127875" y="3968750"/>
            <a:ext cx="323850" cy="118903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254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337" name="Rectangle 29"/>
          <p:cNvSpPr>
            <a:spLocks noChangeArrowheads="1"/>
          </p:cNvSpPr>
          <p:nvPr/>
        </p:nvSpPr>
        <p:spPr bwMode="auto">
          <a:xfrm>
            <a:off x="6696075" y="3392488"/>
            <a:ext cx="323850" cy="17653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254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338" name="Rectangle 31"/>
          <p:cNvSpPr>
            <a:spLocks noChangeArrowheads="1"/>
          </p:cNvSpPr>
          <p:nvPr/>
        </p:nvSpPr>
        <p:spPr bwMode="auto">
          <a:xfrm>
            <a:off x="7920038" y="4797425"/>
            <a:ext cx="323850" cy="3603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254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339" name="Rectangle 32"/>
          <p:cNvSpPr>
            <a:spLocks noChangeArrowheads="1"/>
          </p:cNvSpPr>
          <p:nvPr/>
        </p:nvSpPr>
        <p:spPr bwMode="auto">
          <a:xfrm>
            <a:off x="5219700" y="2420938"/>
            <a:ext cx="323850" cy="273685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254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340" name="Rectangle 33"/>
          <p:cNvSpPr>
            <a:spLocks noChangeArrowheads="1"/>
          </p:cNvSpPr>
          <p:nvPr/>
        </p:nvSpPr>
        <p:spPr bwMode="auto">
          <a:xfrm>
            <a:off x="6119813" y="2816225"/>
            <a:ext cx="323850" cy="23415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254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341" name="Rectangle 34"/>
          <p:cNvSpPr>
            <a:spLocks noChangeArrowheads="1"/>
          </p:cNvSpPr>
          <p:nvPr/>
        </p:nvSpPr>
        <p:spPr bwMode="auto">
          <a:xfrm>
            <a:off x="5688013" y="2349500"/>
            <a:ext cx="323850" cy="280828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254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36892" name="TextBox 33"/>
          <p:cNvSpPr txBox="1">
            <a:spLocks noChangeArrowheads="1"/>
          </p:cNvSpPr>
          <p:nvPr/>
        </p:nvSpPr>
        <p:spPr bwMode="auto">
          <a:xfrm>
            <a:off x="2390775" y="5786438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Fig 1.3 Project Life Cycle Stages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</a:t>
            </a:r>
            <a:fld id="{C04361C2-C5E1-457D-AE23-13928640DBEB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eaLnBrk="1" hangingPunct="1"/>
            <a:r>
              <a:rPr lang="en-US" smtClean="0"/>
              <a:t>Project Life Cycles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  <a:buClr>
                <a:schemeClr val="tx1"/>
              </a:buClr>
            </a:pPr>
            <a:r>
              <a:rPr lang="en-US" b="1" i="1" smtClean="0">
                <a:solidFill>
                  <a:srgbClr val="FF0000"/>
                </a:solidFill>
              </a:rPr>
              <a:t>Conceptualization</a:t>
            </a:r>
            <a:r>
              <a:rPr lang="en-US" smtClean="0"/>
              <a:t> - the development of the initial goal and technical specifications.</a:t>
            </a:r>
          </a:p>
          <a:p>
            <a:pPr eaLnBrk="1" hangingPunct="1">
              <a:spcAft>
                <a:spcPts val="600"/>
              </a:spcAft>
              <a:buClr>
                <a:schemeClr val="tx1"/>
              </a:buClr>
            </a:pPr>
            <a:r>
              <a:rPr lang="en-US" b="1" i="1" smtClean="0">
                <a:solidFill>
                  <a:srgbClr val="FF0000"/>
                </a:solidFill>
              </a:rPr>
              <a:t>Planning</a:t>
            </a:r>
            <a:r>
              <a:rPr lang="en-US" smtClean="0"/>
              <a:t> – all detailed specifications, schedules, schematics, and plans are developed</a:t>
            </a:r>
          </a:p>
          <a:p>
            <a:pPr eaLnBrk="1" hangingPunct="1">
              <a:spcAft>
                <a:spcPts val="600"/>
              </a:spcAft>
              <a:buClr>
                <a:schemeClr val="tx1"/>
              </a:buClr>
            </a:pPr>
            <a:r>
              <a:rPr lang="en-US" b="1" i="1" smtClean="0">
                <a:solidFill>
                  <a:srgbClr val="FF0000"/>
                </a:solidFill>
              </a:rPr>
              <a:t>Execution</a:t>
            </a:r>
            <a:r>
              <a:rPr lang="en-US" smtClean="0"/>
              <a:t> – the actual “work” of the project is performed</a:t>
            </a:r>
          </a:p>
          <a:p>
            <a:pPr eaLnBrk="1" hangingPunct="1">
              <a:spcAft>
                <a:spcPts val="600"/>
              </a:spcAft>
              <a:buClr>
                <a:schemeClr val="tx1"/>
              </a:buClr>
            </a:pPr>
            <a:r>
              <a:rPr lang="en-US" b="1" i="1" smtClean="0">
                <a:solidFill>
                  <a:srgbClr val="FF0000"/>
                </a:solidFill>
              </a:rPr>
              <a:t>Termination</a:t>
            </a:r>
            <a:r>
              <a:rPr lang="en-US" smtClean="0"/>
              <a:t> – project is transferred to the customer, resources reassigned, project is closed out.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</a:t>
            </a:r>
            <a:fld id="{B231D36D-B97D-4E7E-BCBE-5E97BF46EC09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eaLnBrk="1" hangingPunct="1"/>
            <a:r>
              <a:rPr lang="en-US" smtClean="0"/>
              <a:t>Project Life Cycles and Their Effects</a:t>
            </a:r>
          </a:p>
        </p:txBody>
      </p:sp>
      <p:pic>
        <p:nvPicPr>
          <p:cNvPr id="39938" name="Picture 3" descr="FG_01_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76413"/>
            <a:ext cx="82296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2122488" y="6186488"/>
            <a:ext cx="5345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1.4  Project Life Cycles and Their Effects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</a:t>
            </a:r>
            <a:fld id="{09C15C03-55ED-4801-A523-244FEE0B8824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8" y="228600"/>
            <a:ext cx="8469312" cy="1143000"/>
          </a:xfrm>
        </p:spPr>
        <p:txBody>
          <a:bodyPr/>
          <a:lstStyle/>
          <a:p>
            <a:pPr eaLnBrk="1" hangingPunct="1"/>
            <a:r>
              <a:rPr lang="en-US" smtClean="0"/>
              <a:t>Quadruple Constraint of Project Success</a:t>
            </a:r>
          </a:p>
        </p:txBody>
      </p:sp>
      <p:pic>
        <p:nvPicPr>
          <p:cNvPr id="43010" name="Picture 3" descr="FG_01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4478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6705600" y="6477000"/>
            <a:ext cx="1236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1-6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</a:t>
            </a:r>
            <a:fld id="{EB985811-699C-413E-A253-C807142B4588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95350"/>
          </a:xfrm>
        </p:spPr>
        <p:txBody>
          <a:bodyPr/>
          <a:lstStyle/>
          <a:p>
            <a:pPr eaLnBrk="1" hangingPunct="1"/>
            <a:r>
              <a:rPr lang="en-US" smtClean="0"/>
              <a:t>Four Dimensions of Project Success</a:t>
            </a:r>
          </a:p>
        </p:txBody>
      </p:sp>
      <p:pic>
        <p:nvPicPr>
          <p:cNvPr id="45058" name="Picture 3" descr="FG_01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33525"/>
            <a:ext cx="82296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6705600" y="6248400"/>
            <a:ext cx="150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1.7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</a:t>
            </a:r>
            <a:fld id="{912C47A3-841E-4161-9949-33F939591B93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eaLnBrk="1" hangingPunct="1"/>
            <a:r>
              <a:rPr lang="en-US" smtClean="0"/>
              <a:t>Six Criteria for IT Project Success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mtClean="0"/>
              <a:t>System quality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Information quality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Use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User satisfaction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Individual impact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Organizational impact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</a:t>
            </a:r>
            <a:fld id="{AB1C1F63-DF0D-405A-8B33-A04EF05E9493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eaLnBrk="1" hangingPunct="1"/>
            <a:r>
              <a:rPr lang="en-US" smtClean="0"/>
              <a:t>Chapter 1 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dirty="0" smtClean="0"/>
              <a:t>After completing this chapter, students will be able to: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Understand why project management is becoming such a powerful and popular practice in business</a:t>
            </a:r>
            <a:r>
              <a:rPr lang="en-US" sz="24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Recognize </a:t>
            </a:r>
            <a:r>
              <a:rPr lang="en-US" sz="2400" dirty="0"/>
              <a:t>the basic properties of projects, including their definition</a:t>
            </a:r>
            <a:r>
              <a:rPr lang="en-US" sz="24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Understand why effective project management is such a challenge</a:t>
            </a:r>
            <a:r>
              <a:rPr lang="en-US" sz="24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Differentiate between project management practices and more traditional, process-oriented business functions</a:t>
            </a:r>
            <a:r>
              <a:rPr lang="en-US" sz="2400" dirty="0" smtClean="0"/>
              <a:t>.</a:t>
            </a:r>
            <a:endParaRPr lang="en-US" sz="24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Recognize the key motivators that are pushing companies to adopt project management practices</a:t>
            </a:r>
            <a:r>
              <a:rPr lang="en-US" sz="24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492875"/>
            <a:ext cx="86868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01-02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Understanding Success Criteria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</a:t>
            </a:r>
            <a:fld id="{7FC77890-E000-46C4-9EB2-21237F0E9ADC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  <p:sp>
        <p:nvSpPr>
          <p:cNvPr id="48131" name="TextBox 6"/>
          <p:cNvSpPr txBox="1">
            <a:spLocks noChangeArrowheads="1"/>
          </p:cNvSpPr>
          <p:nvPr/>
        </p:nvSpPr>
        <p:spPr bwMode="auto">
          <a:xfrm>
            <a:off x="7718425" y="6030913"/>
            <a:ext cx="112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Table 1.2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305800" cy="8199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Spider Web Diagram </a:t>
            </a:r>
            <a:r>
              <a:rPr lang="en-US" sz="2400" dirty="0" smtClean="0"/>
              <a:t>(Figure 1.8)</a:t>
            </a:r>
            <a:endParaRPr lang="en-US" sz="4000" dirty="0" smtClean="0"/>
          </a:p>
        </p:txBody>
      </p:sp>
      <p:pic>
        <p:nvPicPr>
          <p:cNvPr id="49154" name="Picture 3" descr="FG_0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81089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</a:t>
            </a:r>
            <a:fld id="{356432C9-817D-4332-8CB9-E3C9DA41A589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 descr="FG_01_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65325"/>
            <a:ext cx="80073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Spider Web Diagram with Embedded Organizational Evaluation</a:t>
            </a:r>
            <a:endParaRPr lang="en-US" sz="4000" b="1" dirty="0"/>
          </a:p>
        </p:txBody>
      </p:sp>
      <p:sp>
        <p:nvSpPr>
          <p:cNvPr id="51203" name="TextBox 2"/>
          <p:cNvSpPr txBox="1">
            <a:spLocks noChangeArrowheads="1"/>
          </p:cNvSpPr>
          <p:nvPr/>
        </p:nvSpPr>
        <p:spPr bwMode="auto">
          <a:xfrm>
            <a:off x="7239000" y="6096000"/>
            <a:ext cx="1236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1-9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</a:t>
            </a:r>
            <a:fld id="{B2A941D7-2A5E-4360-845A-DD458484E52A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915400" cy="895350"/>
          </a:xfrm>
        </p:spPr>
        <p:txBody>
          <a:bodyPr/>
          <a:lstStyle/>
          <a:p>
            <a:pPr eaLnBrk="1" hangingPunct="1"/>
            <a:r>
              <a:rPr lang="en-US" smtClean="0"/>
              <a:t>Developing Project Management Maturity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Project Management Maturity (PMM) Models </a:t>
            </a:r>
          </a:p>
          <a:p>
            <a:pPr lvl="1" eaLnBrk="1" hangingPunct="1">
              <a:lnSpc>
                <a:spcPct val="140000"/>
              </a:lnSpc>
            </a:pPr>
            <a:r>
              <a:rPr lang="en-US" smtClean="0"/>
              <a:t>Center for Business Practices</a:t>
            </a:r>
          </a:p>
          <a:p>
            <a:pPr lvl="1" eaLnBrk="1" hangingPunct="1">
              <a:lnSpc>
                <a:spcPct val="140000"/>
              </a:lnSpc>
            </a:pPr>
            <a:r>
              <a:rPr lang="en-US" smtClean="0"/>
              <a:t>Kerzner’s Project Management Maturity Model</a:t>
            </a:r>
          </a:p>
          <a:p>
            <a:pPr lvl="1" eaLnBrk="1" hangingPunct="1">
              <a:lnSpc>
                <a:spcPct val="140000"/>
              </a:lnSpc>
            </a:pPr>
            <a:r>
              <a:rPr lang="en-US" smtClean="0"/>
              <a:t>ESI International’s Project Framework</a:t>
            </a:r>
          </a:p>
          <a:p>
            <a:pPr lvl="1" eaLnBrk="1" hangingPunct="1">
              <a:lnSpc>
                <a:spcPct val="140000"/>
              </a:lnSpc>
            </a:pPr>
            <a:r>
              <a:rPr lang="en-US" smtClean="0"/>
              <a:t>SEI’s Capability Maturity Model Integration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</a:t>
            </a:r>
            <a:fld id="{0FEAED7A-EBBB-4293-8812-E1A851E00F21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eaLnBrk="1" hangingPunct="1"/>
            <a:r>
              <a:rPr lang="en-US" smtClean="0"/>
              <a:t>Center for Business Practices PMM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smtClean="0"/>
              <a:t>Level 1: Initial Phase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/>
              <a:t>Level 2: Structure, Process, and Standards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/>
              <a:t>Level 3: Institutionalized Project Management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/>
              <a:t>Level 4: Managed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/>
              <a:t>Level 5: Optimizing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</a:t>
            </a:r>
            <a:fld id="{48C5912B-15D2-4747-AB40-2601F17F1CF3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eaLnBrk="1" hangingPunct="1"/>
            <a:r>
              <a:rPr lang="en-US" smtClean="0"/>
              <a:t>Kerzner’s PMM Model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smtClean="0"/>
              <a:t>Level 1: Common Language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/>
              <a:t>Level 2: Common Processes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/>
              <a:t>Level 3: Singular Methodology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/>
              <a:t>Level 4: Benchmarking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/>
              <a:t>Level 5: Continuous Improvement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</a:t>
            </a:r>
            <a:fld id="{8D310252-2865-4EFB-87FC-D1BC415EEB3B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eaLnBrk="1" hangingPunct="1"/>
            <a:r>
              <a:rPr lang="en-US" smtClean="0"/>
              <a:t>ESI International’s Project Framework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smtClean="0"/>
              <a:t>Level 1: Ad Hoc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/>
              <a:t>Level 2: Consistent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/>
              <a:t>Level 3: Integrated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/>
              <a:t>Level 4: Comprehensive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/>
              <a:t>Level 5: Optimizing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</a:t>
            </a:r>
            <a:fld id="{36F9D077-C1EB-4F07-A33A-F8A3A656221E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SEI’s Capability Maturity Model Integration</a:t>
            </a:r>
            <a:endParaRPr lang="en-US" dirty="0"/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smtClean="0"/>
              <a:t>Level 1: Initial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/>
              <a:t>Level 2: Managed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/>
              <a:t>Level 3: Defined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/>
              <a:t>Level 4: Quantitative Management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/>
              <a:t>Level 5: Optimizing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</a:t>
            </a:r>
            <a:fld id="{0B8E3A53-BE42-4D21-A9B3-0ACC86BB3BA1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895350"/>
          </a:xfrm>
        </p:spPr>
        <p:txBody>
          <a:bodyPr/>
          <a:lstStyle/>
          <a:p>
            <a:pPr eaLnBrk="1" hangingPunct="1"/>
            <a:r>
              <a:rPr lang="en-US" sz="3600" smtClean="0"/>
              <a:t>Project Management Maturity Generic Model</a:t>
            </a:r>
          </a:p>
        </p:txBody>
      </p:sp>
      <p:pic>
        <p:nvPicPr>
          <p:cNvPr id="58370" name="Picture 3" descr="FG_01_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219200"/>
            <a:ext cx="66976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</a:t>
            </a:r>
            <a:fld id="{B9E7C9B0-71DA-4EEA-9A92-B3422D42FE9F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6383338" y="6411913"/>
            <a:ext cx="1635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1.10 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Project Elements and Text Organization</a:t>
            </a:r>
          </a:p>
        </p:txBody>
      </p:sp>
      <p:pic>
        <p:nvPicPr>
          <p:cNvPr id="6" name="Picture 3" descr="FG_01_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534400" cy="4724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/>
          </a:extLst>
        </p:spPr>
      </p:pic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2743200" y="6248400"/>
            <a:ext cx="3792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1.11  Organization of Text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</a:t>
            </a:r>
            <a:fld id="{B8C8FA9F-466A-4A97-81FA-4343285DEB31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eaLnBrk="1" hangingPunct="1"/>
            <a:r>
              <a:rPr lang="en-US" smtClean="0"/>
              <a:t>Chapter 1 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/>
              <a:t>After completing this chapter, students will be able to</a:t>
            </a:r>
            <a:r>
              <a:rPr lang="en-US" sz="2800" dirty="0" smtClean="0"/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/>
              <a:t>Understand and explain the project life cycle, its stages, and the activities that typically occur at each stage in the project.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/>
              <a:t>Understand the concept of project “success,” including various definitions of success, as well as the alternative models of success.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/>
              <a:t>Understand the purpose of project management maturity models and the process of benchmarking in organizations.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/>
              <a:t>Identify the relevant maturity stages that organizations go through to become proficient in their use of project management techniques.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01-0</a:t>
            </a:r>
            <a:fld id="{383D4217-CF72-4FDB-ABA8-35DEA2B888B4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eaLnBrk="1" hangingPunct="1"/>
            <a:r>
              <a:rPr lang="en-US" smtClean="0"/>
              <a:t>Project Manager Responsibilities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 smtClean="0"/>
              <a:t>Selecting a team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 smtClean="0"/>
              <a:t>Developing project objectives and a plan for execution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 smtClean="0"/>
              <a:t>Performing risk management activities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 smtClean="0"/>
              <a:t>Cost estimating and budgeting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 smtClean="0"/>
              <a:t>Scheduling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 smtClean="0"/>
              <a:t>Managing resources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</a:t>
            </a:r>
            <a:fld id="{01ED969B-F98E-49CA-A749-B5E29D953273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2"/>
          <p:cNvSpPr txBox="1">
            <a:spLocks noChangeArrowheads="1"/>
          </p:cNvSpPr>
          <p:nvPr/>
        </p:nvSpPr>
        <p:spPr bwMode="auto">
          <a:xfrm>
            <a:off x="6477000" y="6478588"/>
            <a:ext cx="190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FIGURE 1.12  </a:t>
            </a:r>
          </a:p>
        </p:txBody>
      </p:sp>
      <p:pic>
        <p:nvPicPr>
          <p:cNvPr id="62466" name="Picture 3" descr="FG_01_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Overview of the Project Management Institute’s PMBoK Knowledge </a:t>
            </a:r>
            <a:r>
              <a:rPr lang="en-US" sz="3600" b="1" dirty="0" smtClean="0"/>
              <a:t>Areas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</a:t>
            </a:r>
            <a:fld id="{686EA504-E7A7-49C9-8756-823169046FBB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Understand why project management is becoming such a powerful and popular practice in business today.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Recognize the basic properties of projects, including their definition.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Understand why effective project management is such a challenge.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Differentiate between project management practices and more traditional, process-oriented business functions.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Recognize the key motivators that are pushing companies to adopt project management practices.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</a:t>
            </a:r>
            <a:fld id="{1A56CEAC-8B7B-4A2F-A100-88F6B3FD44A4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Understand and explain the project life cycles, its stages, and the activities that typically occur at each stage in the project.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Understand the concept of project “success,” including various definitions of success, such as the “triple constraint,” as well as alternative models of success.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Understand the purpose of project management maturity models and the process of benchmarking in organizations.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Identify the relevant maturity stages that organizations go through to become proficient in their use of project management techniques.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</a:t>
            </a:r>
            <a:fld id="{B7447259-4C3D-4224-A867-51801D33922D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4" descr="copyr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6775"/>
            <a:ext cx="9144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</a:t>
            </a:r>
            <a:fld id="{9047A44B-51C9-4F41-813E-FCE26F2AE1A7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of projects</a:t>
            </a:r>
          </a:p>
          <a:p>
            <a:pPr lvl="1" eaLnBrk="1" hangingPunct="1"/>
            <a:r>
              <a:rPr lang="en-US" smtClean="0"/>
              <a:t>Split the atom</a:t>
            </a:r>
          </a:p>
          <a:p>
            <a:pPr lvl="1" eaLnBrk="1" hangingPunct="1"/>
            <a:r>
              <a:rPr lang="en-US" smtClean="0"/>
              <a:t>Tunnel under the English Channel</a:t>
            </a:r>
          </a:p>
          <a:p>
            <a:pPr lvl="1" eaLnBrk="1" hangingPunct="1"/>
            <a:r>
              <a:rPr lang="en-US" smtClean="0"/>
              <a:t>Introduce Windows 7</a:t>
            </a:r>
          </a:p>
          <a:p>
            <a:pPr lvl="1" eaLnBrk="1" hangingPunct="1"/>
            <a:r>
              <a:rPr lang="en-US" smtClean="0"/>
              <a:t>Plan next Olympic games in London</a:t>
            </a:r>
          </a:p>
          <a:p>
            <a:pPr eaLnBrk="1" hangingPunct="1">
              <a:buFontTx/>
              <a:buNone/>
            </a:pPr>
            <a:endParaRPr lang="en-US" i="1" smtClean="0"/>
          </a:p>
          <a:p>
            <a:pPr eaLnBrk="1" hangingPunct="1">
              <a:buFontTx/>
              <a:buNone/>
            </a:pPr>
            <a:r>
              <a:rPr lang="en-US" i="1" smtClean="0"/>
              <a:t>“Projects, rather than repetitive tasks, are now the basis for most value-added in business”</a:t>
            </a:r>
          </a:p>
          <a:p>
            <a:pPr eaLnBrk="1" hangingPunct="1">
              <a:buFontTx/>
              <a:buNone/>
            </a:pPr>
            <a:r>
              <a:rPr lang="en-US" smtClean="0"/>
              <a:t>						-Tom Peters</a:t>
            </a:r>
          </a:p>
          <a:p>
            <a:pPr lvl="1" eaLnBrk="1" hangingPunct="1"/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01-0</a:t>
            </a:r>
            <a:fld id="{D2DC6636-8940-483A-B305-720C7AF1AF0A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eaLnBrk="1" hangingPunct="1"/>
            <a:r>
              <a:rPr lang="en-US" smtClean="0"/>
              <a:t>Process vs. Project Work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676400"/>
            <a:ext cx="3886200" cy="3276600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b="1" dirty="0" smtClean="0"/>
              <a:t>Project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Take place outside the normal, process-oriented world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Unique and separate from routine, process-driven work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Continually evolving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 smtClean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449263" y="1676400"/>
            <a:ext cx="3886200" cy="327660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Process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20000"/>
              <a:buFontTx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Ongoing, day-to-day activities to produce goods and services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20000"/>
              <a:buFontTx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Use existing systems, properties, and capabilities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20000"/>
              <a:buFontTx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Typically repetitive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457200" y="5181600"/>
            <a:ext cx="8001000" cy="121920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	</a:t>
            </a:r>
            <a:r>
              <a:rPr lang="en-US" sz="2400" i="1" dirty="0">
                <a:latin typeface="+mn-lt"/>
                <a:cs typeface="+mn-cs"/>
              </a:rPr>
              <a:t>A project is a </a:t>
            </a:r>
            <a:r>
              <a:rPr lang="en-US" sz="2400" b="1" i="1" dirty="0">
                <a:solidFill>
                  <a:srgbClr val="FF0000"/>
                </a:solidFill>
                <a:latin typeface="+mn-lt"/>
                <a:cs typeface="+mn-cs"/>
              </a:rPr>
              <a:t>temporary endeavor </a:t>
            </a:r>
            <a:r>
              <a:rPr lang="en-US" sz="2400" i="1" dirty="0">
                <a:latin typeface="+mn-lt"/>
                <a:cs typeface="+mn-cs"/>
              </a:rPr>
              <a:t>undertaken to create a unique product or service.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i="1" dirty="0">
                <a:latin typeface="+mn-lt"/>
                <a:cs typeface="+mn-cs"/>
              </a:rPr>
              <a:t>							</a:t>
            </a:r>
            <a:r>
              <a:rPr lang="en-US" sz="2000" i="1" dirty="0">
                <a:latin typeface="+mn-lt"/>
                <a:cs typeface="+mn-cs"/>
              </a:rPr>
              <a:t>PMBoK 2008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01-0</a:t>
            </a:r>
            <a:fld id="{27F174E1-2FD0-45AD-BFCC-293430CD5CE8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eaLnBrk="1" hangingPunct="1"/>
            <a:r>
              <a:rPr lang="en-US" smtClean="0"/>
              <a:t>Additional Definitions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A project is a unique venture with a beginning and an end, conducted by people to meet established goals within parameters of cost, schedule, and quality.	</a:t>
            </a:r>
            <a:r>
              <a:rPr lang="en-US" sz="2400" i="1" smtClean="0"/>
              <a:t>Buchanan &amp; Boddy 92</a:t>
            </a:r>
          </a:p>
          <a:p>
            <a:pPr eaLnBrk="1" hangingPunct="1"/>
            <a:endParaRPr lang="en-US" i="1" smtClean="0"/>
          </a:p>
          <a:p>
            <a:pPr eaLnBrk="1" hangingPunct="1"/>
            <a:r>
              <a:rPr lang="en-US" i="1" smtClean="0"/>
              <a:t>Projects are goal-oriented, involve the coordinated undertaking of interrelated activities, are of finite duration, and are all, to a degree unique.					</a:t>
            </a:r>
            <a:r>
              <a:rPr lang="en-US" sz="2400" i="1" smtClean="0"/>
              <a:t>Frame 95</a:t>
            </a:r>
          </a:p>
          <a:p>
            <a:pPr eaLnBrk="1" hangingPunct="1">
              <a:buFontTx/>
              <a:buNone/>
            </a:pPr>
            <a:r>
              <a:rPr lang="en-US" i="1" smtClean="0"/>
              <a:t>				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01-0</a:t>
            </a:r>
            <a:fld id="{79953593-6FB7-4DB4-AEEA-E2A5119DE63F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228600" y="57912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eaLnBrk="1" hangingPunct="1"/>
            <a:r>
              <a:rPr lang="en-US" smtClean="0"/>
              <a:t>Project Definitions Summarized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A project can be considered any series of activities and tasks that have: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Specific objectives</a:t>
            </a:r>
            <a:r>
              <a:rPr lang="en-US" i="1" dirty="0" smtClean="0"/>
              <a:t> </a:t>
            </a:r>
            <a:r>
              <a:rPr lang="en-US" dirty="0" smtClean="0"/>
              <a:t>to be completed within certain specifications,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Defined </a:t>
            </a:r>
            <a:r>
              <a:rPr lang="en-US" b="1" i="1" dirty="0" smtClean="0">
                <a:solidFill>
                  <a:srgbClr val="FF0000"/>
                </a:solidFill>
              </a:rPr>
              <a:t>start</a:t>
            </a:r>
            <a:r>
              <a:rPr lang="en-US" dirty="0" smtClean="0"/>
              <a:t> and </a:t>
            </a:r>
            <a:r>
              <a:rPr lang="en-US" b="1" i="1" dirty="0" smtClean="0">
                <a:solidFill>
                  <a:srgbClr val="FF0000"/>
                </a:solidFill>
              </a:rPr>
              <a:t>end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dates,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Funding limits</a:t>
            </a:r>
            <a:r>
              <a:rPr lang="en-US" dirty="0" smtClean="0"/>
              <a:t>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Human and nonhuman </a:t>
            </a:r>
            <a:r>
              <a:rPr lang="en-US" b="1" i="1" dirty="0" smtClean="0">
                <a:solidFill>
                  <a:srgbClr val="FF0000"/>
                </a:solidFill>
              </a:rPr>
              <a:t>resources</a:t>
            </a:r>
            <a:r>
              <a:rPr lang="en-US" dirty="0" smtClean="0"/>
              <a:t>, and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Multifunctional</a:t>
            </a:r>
            <a:r>
              <a:rPr lang="en-US" dirty="0" smtClean="0"/>
              <a:t> focus.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29600" y="6248400"/>
            <a:ext cx="7620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01-0</a:t>
            </a:r>
            <a:fld id="{F20B1696-47A2-4933-BD4F-EDC4DAFF5117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eaLnBrk="1" hangingPunct="1"/>
            <a:r>
              <a:rPr lang="en-US" smtClean="0"/>
              <a:t>Elements of Projects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2800" b="1" i="1" smtClean="0">
                <a:solidFill>
                  <a:srgbClr val="FF0000"/>
                </a:solidFill>
              </a:rPr>
              <a:t>Complex</a:t>
            </a:r>
            <a:r>
              <a:rPr lang="en-US" sz="2800" smtClean="0"/>
              <a:t>, one-time processes</a:t>
            </a:r>
          </a:p>
          <a:p>
            <a:pPr eaLnBrk="1" hangingPunct="1">
              <a:lnSpc>
                <a:spcPct val="160000"/>
              </a:lnSpc>
              <a:buClr>
                <a:schemeClr val="tx1"/>
              </a:buClr>
            </a:pPr>
            <a:r>
              <a:rPr lang="en-US" sz="2800" b="1" i="1" smtClean="0">
                <a:solidFill>
                  <a:srgbClr val="FF0000"/>
                </a:solidFill>
              </a:rPr>
              <a:t>Limited</a:t>
            </a:r>
            <a:r>
              <a:rPr lang="en-US" sz="2800" smtClean="0"/>
              <a:t> by budget, schedule, and resources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smtClean="0"/>
              <a:t>Developed to resolve a </a:t>
            </a:r>
            <a:r>
              <a:rPr lang="en-US" sz="2800" b="1" i="1" smtClean="0">
                <a:solidFill>
                  <a:srgbClr val="FF0000"/>
                </a:solidFill>
              </a:rPr>
              <a:t>clear goal</a:t>
            </a:r>
            <a:r>
              <a:rPr lang="en-US" sz="2800" smtClean="0">
                <a:solidFill>
                  <a:srgbClr val="FF0000"/>
                </a:solidFill>
              </a:rPr>
              <a:t> </a:t>
            </a:r>
            <a:r>
              <a:rPr lang="en-US" sz="2800" smtClean="0"/>
              <a:t>or set of goals</a:t>
            </a:r>
          </a:p>
          <a:p>
            <a:pPr eaLnBrk="1" hangingPunct="1">
              <a:lnSpc>
                <a:spcPct val="160000"/>
              </a:lnSpc>
              <a:buClr>
                <a:schemeClr val="tx1"/>
              </a:buClr>
            </a:pPr>
            <a:r>
              <a:rPr lang="en-US" sz="2800" b="1" i="1" smtClean="0">
                <a:solidFill>
                  <a:srgbClr val="FF0000"/>
                </a:solidFill>
              </a:rPr>
              <a:t>Customer-focused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01-0</a:t>
            </a:r>
            <a:fld id="{C0FFC64A-8DEB-4112-8829-6B0B44331C63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eaLnBrk="1" hangingPunct="1"/>
            <a:r>
              <a:rPr lang="en-US" smtClean="0"/>
              <a:t>General Project Characteristics</a:t>
            </a:r>
            <a:endParaRPr lang="en-US" sz="2000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1" i="1" smtClean="0">
                <a:solidFill>
                  <a:srgbClr val="FF0000"/>
                </a:solidFill>
              </a:rPr>
              <a:t>Ad-hoc</a:t>
            </a:r>
            <a:r>
              <a:rPr lang="en-US" sz="2400" smtClean="0"/>
              <a:t> endeavors with a clear life cycle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b="1" i="1" smtClean="0">
                <a:solidFill>
                  <a:srgbClr val="FF0000"/>
                </a:solidFill>
              </a:rPr>
              <a:t>Building blocks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in the design and execution of organizational </a:t>
            </a:r>
            <a:r>
              <a:rPr lang="en-US" sz="2400" b="1" i="1" smtClean="0">
                <a:solidFill>
                  <a:srgbClr val="FF0000"/>
                </a:solidFill>
              </a:rPr>
              <a:t>strategies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Responsible for the </a:t>
            </a:r>
            <a:r>
              <a:rPr lang="en-US" sz="2400" b="1" i="1" smtClean="0">
                <a:solidFill>
                  <a:srgbClr val="FF0000"/>
                </a:solidFill>
              </a:rPr>
              <a:t>newest</a:t>
            </a:r>
            <a:r>
              <a:rPr lang="en-US" sz="2400" smtClean="0"/>
              <a:t> and most improved </a:t>
            </a:r>
            <a:r>
              <a:rPr lang="en-US" sz="2400" b="1" i="1" smtClean="0">
                <a:solidFill>
                  <a:srgbClr val="FF0000"/>
                </a:solidFill>
              </a:rPr>
              <a:t>products</a:t>
            </a:r>
            <a:r>
              <a:rPr lang="en-US" sz="2400" smtClean="0"/>
              <a:t>, services, and organizational </a:t>
            </a:r>
            <a:r>
              <a:rPr lang="en-US" sz="2400" b="1" i="1" smtClean="0">
                <a:solidFill>
                  <a:srgbClr val="FF0000"/>
                </a:solidFill>
              </a:rPr>
              <a:t>processes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Provide a philosophy and strategy for the </a:t>
            </a:r>
            <a:r>
              <a:rPr lang="en-US" sz="2400" b="1" i="1" smtClean="0">
                <a:solidFill>
                  <a:srgbClr val="FF0000"/>
                </a:solidFill>
              </a:rPr>
              <a:t>management of 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45C75"/>
                </a:solidFill>
                <a:cs typeface="Arial" charset="0"/>
              </a:rPr>
              <a:t>01-0</a:t>
            </a:r>
            <a:fld id="{C58DD49D-E0F1-4E08-9A27-50E2A4443C03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440</TotalTime>
  <Words>1075</Words>
  <Application>Microsoft Office PowerPoint</Application>
  <PresentationFormat>On-screen Show (4:3)</PresentationFormat>
  <Paragraphs>230</Paragraphs>
  <Slides>34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13</vt:i4>
      </vt:variant>
      <vt:variant>
        <vt:lpstr>Slide Titles</vt:lpstr>
      </vt:variant>
      <vt:variant>
        <vt:i4>34</vt:i4>
      </vt:variant>
    </vt:vector>
  </HeadingPairs>
  <TitlesOfParts>
    <vt:vector size="51" baseType="lpstr">
      <vt:lpstr>Arial</vt:lpstr>
      <vt:lpstr>Calibri</vt:lpstr>
      <vt:lpstr>Constantia</vt:lpstr>
      <vt:lpstr>Wingdings 2</vt:lpstr>
      <vt:lpstr>Flow</vt:lpstr>
      <vt:lpstr>Flow</vt:lpstr>
      <vt:lpstr>Flow</vt:lpstr>
      <vt:lpstr>Flow</vt:lpstr>
      <vt:lpstr>Flow</vt:lpstr>
      <vt:lpstr>Flow</vt:lpstr>
      <vt:lpstr>Flow</vt:lpstr>
      <vt:lpstr>Flow</vt:lpstr>
      <vt:lpstr>Flow</vt:lpstr>
      <vt:lpstr>Flow</vt:lpstr>
      <vt:lpstr>Flow</vt:lpstr>
      <vt:lpstr>Flow</vt:lpstr>
      <vt:lpstr>Flow</vt:lpstr>
      <vt:lpstr>Slide 1</vt:lpstr>
      <vt:lpstr>Chapter 1 Learning Objectives</vt:lpstr>
      <vt:lpstr>Chapter 1 Learning Objectives</vt:lpstr>
      <vt:lpstr>Introduction</vt:lpstr>
      <vt:lpstr>Process vs. Project Work</vt:lpstr>
      <vt:lpstr>Additional Definitions</vt:lpstr>
      <vt:lpstr>Project Definitions Summarized</vt:lpstr>
      <vt:lpstr>Elements of Projects</vt:lpstr>
      <vt:lpstr>General Project Characteristics</vt:lpstr>
      <vt:lpstr>General Project Characteristics</vt:lpstr>
      <vt:lpstr>Process &amp; Project Management   (Table 1.1)</vt:lpstr>
      <vt:lpstr>Project Success Rates</vt:lpstr>
      <vt:lpstr>Why are Projects Important?</vt:lpstr>
      <vt:lpstr>Project Life Cycles</vt:lpstr>
      <vt:lpstr>Project Life Cycles</vt:lpstr>
      <vt:lpstr>Project Life Cycles and Their Effects</vt:lpstr>
      <vt:lpstr>Quadruple Constraint of Project Success</vt:lpstr>
      <vt:lpstr>Four Dimensions of Project Success</vt:lpstr>
      <vt:lpstr>Six Criteria for IT Project Success</vt:lpstr>
      <vt:lpstr>Slide 20</vt:lpstr>
      <vt:lpstr>Slide 21</vt:lpstr>
      <vt:lpstr>Slide 22</vt:lpstr>
      <vt:lpstr>Developing Project Management Maturity</vt:lpstr>
      <vt:lpstr>Center for Business Practices PMM</vt:lpstr>
      <vt:lpstr>Kerzner’s PMM Model</vt:lpstr>
      <vt:lpstr>ESI International’s Project Framework</vt:lpstr>
      <vt:lpstr>SEI’s Capability Maturity Model Integration</vt:lpstr>
      <vt:lpstr>Project Management Maturity Generic Model</vt:lpstr>
      <vt:lpstr>Project Elements and Text Organization</vt:lpstr>
      <vt:lpstr>Project Manager Responsibilities </vt:lpstr>
      <vt:lpstr>Slide 31</vt:lpstr>
      <vt:lpstr>Summary</vt:lpstr>
      <vt:lpstr>Summary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</dc:creator>
  <cp:lastModifiedBy>uhughgr</cp:lastModifiedBy>
  <cp:revision>23</cp:revision>
  <dcterms:created xsi:type="dcterms:W3CDTF">2011-11-20T13:38:58Z</dcterms:created>
  <dcterms:modified xsi:type="dcterms:W3CDTF">2012-09-20T15:02:38Z</dcterms:modified>
</cp:coreProperties>
</file>